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82" r:id="rId9"/>
    <p:sldId id="278" r:id="rId10"/>
    <p:sldId id="279" r:id="rId11"/>
    <p:sldId id="281" r:id="rId12"/>
    <p:sldId id="262" r:id="rId13"/>
    <p:sldId id="263" r:id="rId14"/>
    <p:sldId id="274" r:id="rId15"/>
    <p:sldId id="264" r:id="rId16"/>
    <p:sldId id="265" r:id="rId17"/>
    <p:sldId id="266" r:id="rId18"/>
    <p:sldId id="267" r:id="rId19"/>
    <p:sldId id="268" r:id="rId20"/>
    <p:sldId id="269" r:id="rId21"/>
    <p:sldId id="283" r:id="rId22"/>
    <p:sldId id="284" r:id="rId23"/>
    <p:sldId id="28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4767C-DC9A-497C-8FFC-804535CB24A8}" type="datetimeFigureOut">
              <a:rPr lang="en-US" smtClean="0"/>
              <a:t>11-Jun-25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FF609-9DFA-4F0E-AE25-814C5EF6DC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51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CFF609-9DFA-4F0E-AE25-814C5EF6DC1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4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E7137-CB1B-4029-B43C-AC81F29A6285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685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AA5A-9637-4BB4-B6F9-F8324BE8BFAF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839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540C-96B6-4C92-A44E-A21604833BF3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486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1C27B-A016-4FAC-BF8F-166BAE496F49}" type="datetime1">
              <a:rPr lang="en-US" smtClean="0"/>
              <a:t>11-Jun-25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4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3228B-4D47-4B18-ACB8-D26069A5FE86}" type="datetime1">
              <a:rPr lang="en-US" smtClean="0"/>
              <a:t>11-Jun-25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9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CE11-2E04-45AC-83B2-E1FE9D6346C9}" type="datetime1">
              <a:rPr lang="en-US" smtClean="0"/>
              <a:t>11-Jun-25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22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B8AEF-0CA2-43E2-B9BE-8CF9DC0ED4D4}" type="datetime1">
              <a:rPr lang="en-US" smtClean="0"/>
              <a:t>11-Jun-25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26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6F7C-C208-498F-BB85-271CBB54E603}" type="datetime1">
              <a:rPr lang="en-US" smtClean="0"/>
              <a:t>11-Jun-25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739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9EC-324A-4FF2-9E30-55ECBEE6E46A}" type="datetime1">
              <a:rPr lang="en-US" smtClean="0"/>
              <a:t>11-Jun-25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98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FEF99-15DF-444D-BF6E-9890EEBAFD7E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721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0CD67-967F-4ECB-BB78-92EA55ACB72F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9291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4C74E-2209-4473-B41F-D6036E78C0D5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372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54B6D-EB16-4941-A238-FCCE5CA6B16A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8220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F675F-718B-41AC-8E28-2504EB0121C0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712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0D71-6C58-4D78-A837-56DA0698F49B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64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D0C0A-6DF3-4EFC-9FF0-D89F66C8220C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381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4D317-D3BF-4299-980B-274F4BC8BEB1}" type="datetime1">
              <a:rPr lang="en-US" smtClean="0"/>
              <a:t>11-Jun-25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(C) Star Women Innitiative 2025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535171C-447D-40A0-BCEC-260CEB930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29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91" y="5347876"/>
            <a:ext cx="2060620" cy="15214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83" y="2803393"/>
            <a:ext cx="9247031" cy="25926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712" y="3302610"/>
            <a:ext cx="7766936" cy="1646302"/>
          </a:xfrm>
        </p:spPr>
        <p:txBody>
          <a:bodyPr/>
          <a:lstStyle/>
          <a:p>
            <a:pPr algn="l"/>
            <a:r>
              <a:rPr lang="en-US" dirty="0" smtClean="0"/>
              <a:t>Topic: MENSTRUATION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5183" y="1087714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MENSTRUAL HEALTH AND HYGIENE</a:t>
            </a:r>
            <a:endParaRPr lang="en-US" sz="4400" dirty="0">
              <a:solidFill>
                <a:schemeClr val="accent6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97771" y="2385812"/>
            <a:ext cx="3417538" cy="1833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175058" y="6125559"/>
            <a:ext cx="6297612" cy="365125"/>
          </a:xfrm>
        </p:spPr>
        <p:txBody>
          <a:bodyPr/>
          <a:lstStyle/>
          <a:p>
            <a:r>
              <a:rPr lang="en-US" dirty="0" smtClean="0"/>
              <a:t>(C) Star Women </a:t>
            </a:r>
            <a:r>
              <a:rPr lang="en-US" dirty="0" err="1" smtClean="0"/>
              <a:t>Innitiative</a:t>
            </a:r>
            <a:r>
              <a:rPr lang="en-US" dirty="0" smtClean="0"/>
              <a:t> 2025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9200" y="5808371"/>
            <a:ext cx="1419099" cy="10496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37" y="2897747"/>
            <a:ext cx="4122570" cy="396025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43" y="136940"/>
            <a:ext cx="9336110" cy="3238778"/>
          </a:xfrm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Normal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cycle of  menstruation last for 21-35 days with the average of 28 days</a:t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Bleeding duration of 2-7 days with mild pains</a:t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endParaRPr lang="en-US" sz="40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56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14" y="286473"/>
            <a:ext cx="9676461" cy="531583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US" sz="5300" b="1" dirty="0" smtClean="0">
                <a:ln/>
                <a:solidFill>
                  <a:srgbClr val="FF0000"/>
                </a:solidFill>
                <a:latin typeface="Arial Rounded MT Bold" panose="020F0704030504030204" pitchFamily="34" charset="0"/>
              </a:rPr>
              <a:t>Disorders in menstruation</a:t>
            </a:r>
            <a: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</a:br>
            <a: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</a:br>
            <a:r>
              <a:rPr lang="en-US" sz="4900" b="1" u="sng" dirty="0" smtClean="0">
                <a:ln/>
                <a:solidFill>
                  <a:srgbClr val="0070C0"/>
                </a:solidFill>
                <a:latin typeface="Arial Rounded MT Bold" panose="020F0704030504030204" pitchFamily="34" charset="0"/>
              </a:rPr>
              <a:t>Amenorrhea</a:t>
            </a:r>
            <a: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</a:br>
            <a: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  <a:t>	</a:t>
            </a: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(a) Primary - a girl has no periods at the </a:t>
            </a:r>
            <a:b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b="1" dirty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        age of </a:t>
            </a: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13-15years</a:t>
            </a:r>
            <a:b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	(b)Secondary-one does not have periods </a:t>
            </a:r>
            <a:b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b="1" dirty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000" b="1" dirty="0" smtClean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>        for more than 3-6month</a:t>
            </a:r>
            <a:r>
              <a:rPr lang="en-US" b="1" dirty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>
                <a:ln/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 smtClean="0">
                <a:ln/>
                <a:solidFill>
                  <a:schemeClr val="accent3"/>
                </a:solidFill>
                <a:latin typeface="Arial Rounded MT Bold" panose="020F0704030504030204" pitchFamily="34" charset="0"/>
              </a:rPr>
            </a:br>
            <a:endParaRPr lang="en-US" b="1" dirty="0">
              <a:ln/>
              <a:solidFill>
                <a:schemeClr val="accent3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12940" y="6337576"/>
            <a:ext cx="6297612" cy="365125"/>
          </a:xfrm>
        </p:spPr>
        <p:txBody>
          <a:bodyPr/>
          <a:lstStyle/>
          <a:p>
            <a:r>
              <a:rPr lang="en-US" smtClean="0">
                <a:solidFill>
                  <a:srgbClr val="0070C0"/>
                </a:solidFill>
              </a:rPr>
              <a:t>(C) Star Women Innitiative 2025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735" y="5821250"/>
            <a:ext cx="1401685" cy="10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5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6526" y="5809397"/>
            <a:ext cx="1420491" cy="104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14" y="1064969"/>
            <a:ext cx="4776700" cy="43125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6085" y="103030"/>
            <a:ext cx="8435661" cy="4610637"/>
          </a:xfrm>
        </p:spPr>
        <p:txBody>
          <a:bodyPr>
            <a:normAutofit fontScale="90000"/>
          </a:bodyPr>
          <a:lstStyle/>
          <a:p>
            <a:pPr lvl="0"/>
            <a:r>
              <a:rPr lang="en-US" sz="4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Dysmenorrhea</a:t>
            </a:r>
            <a:r>
              <a:rPr lang="en-US" sz="4000" dirty="0" smtClean="0"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sz="4000" dirty="0">
                <a:latin typeface="Arial Rounded MT Bold" panose="020F0704030504030204" pitchFamily="34" charset="0"/>
              </a:rPr>
              <a:t/>
            </a:r>
            <a:br>
              <a:rPr lang="en-US" sz="4000" dirty="0"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Painful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menstruation, often with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cramps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in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the lower abdomen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.</a:t>
            </a:r>
            <a:r>
              <a:rPr lang="en-US" sz="4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sz="4000" dirty="0">
                <a:latin typeface="Arial Rounded MT Bold" panose="020F0704030504030204" pitchFamily="34" charset="0"/>
              </a:rPr>
              <a:t/>
            </a:r>
            <a:br>
              <a:rPr lang="en-US" sz="4000" dirty="0">
                <a:latin typeface="Arial Rounded MT Bold" panose="020F0704030504030204" pitchFamily="34" charset="0"/>
              </a:rPr>
            </a:br>
            <a:r>
              <a:rPr lang="en-US" sz="4000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Primary </a:t>
            </a:r>
            <a:r>
              <a:rPr lang="en-US" sz="40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: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Not linked to any other medical condition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.</a:t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2200" dirty="0">
                <a:latin typeface="Arial Rounded MT Bold" panose="020F0704030504030204" pitchFamily="34" charset="0"/>
              </a:rPr>
              <a:t/>
            </a:r>
            <a:br>
              <a:rPr lang="en-US" sz="2200" dirty="0">
                <a:latin typeface="Arial Rounded MT Bold" panose="020F0704030504030204" pitchFamily="34" charset="0"/>
              </a:rPr>
            </a:br>
            <a:r>
              <a:rPr lang="en-US" sz="4000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Secondary </a:t>
            </a:r>
            <a:r>
              <a:rPr lang="en-US" sz="40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: </a:t>
            </a:r>
            <a:r>
              <a:rPr lang="en-US" sz="4000" dirty="0">
                <a:latin typeface="Arial Rounded MT Bold" panose="020F0704030504030204" pitchFamily="34" charset="0"/>
              </a:rPr>
              <a:t>Caused by underlying </a:t>
            </a:r>
            <a:r>
              <a:rPr lang="en-US" sz="4000" dirty="0" smtClean="0"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sz="4000" dirty="0" smtClean="0">
                <a:latin typeface="Arial Rounded MT Bold" panose="020F0704030504030204" pitchFamily="34" charset="0"/>
              </a:rPr>
              <a:t>conditions</a:t>
            </a:r>
            <a:r>
              <a:rPr lang="en-US" sz="4000" dirty="0" smtClean="0"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dirty="0">
                <a:latin typeface="Arial Rounded MT Bold" panose="020F0704030504030204" pitchFamily="34" charset="0"/>
              </a:rPr>
              <a:t/>
            </a:r>
            <a:br>
              <a:rPr lang="en-US" dirty="0">
                <a:latin typeface="Arial Rounded MT Bold" panose="020F0704030504030204" pitchFamily="34" charset="0"/>
              </a:rPr>
            </a:br>
            <a:r>
              <a:rPr lang="en-US" dirty="0" smtClean="0"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latin typeface="Arial Rounded MT Bold" panose="020F0704030504030204" pitchFamily="34" charset="0"/>
              </a:rPr>
            </a:br>
            <a:r>
              <a:rPr lang="en-US" dirty="0">
                <a:latin typeface="Arial Rounded MT Bold" panose="020F0704030504030204" pitchFamily="34" charset="0"/>
              </a:rPr>
              <a:t/>
            </a:r>
            <a:br>
              <a:rPr lang="en-US" dirty="0">
                <a:latin typeface="Arial Rounded MT Bold" panose="020F0704030504030204" pitchFamily="34" charset="0"/>
              </a:rPr>
            </a:br>
            <a:endParaRPr lang="en-US" dirty="0"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67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050" y="451494"/>
            <a:ext cx="10515600" cy="5954993"/>
          </a:xfrm>
        </p:spPr>
        <p:txBody>
          <a:bodyPr>
            <a:noAutofit/>
          </a:bodyPr>
          <a:lstStyle/>
          <a:p>
            <a:pPr lvl="0"/>
            <a:r>
              <a:rPr lang="en-US" sz="3200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Menorrhagia</a:t>
            </a:r>
            <a:r>
              <a:rPr lang="en-US" sz="3200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200" dirty="0">
                <a:latin typeface="Arial Rounded MT Bold" panose="020F0704030504030204" pitchFamily="34" charset="0"/>
              </a:rPr>
              <a:t>– Excessive or </a:t>
            </a:r>
            <a:r>
              <a:rPr lang="en-US" sz="3200" dirty="0" smtClean="0">
                <a:latin typeface="Arial Rounded MT Bold" panose="020F0704030504030204" pitchFamily="34" charset="0"/>
              </a:rPr>
              <a:t>prolonged </a:t>
            </a:r>
            <a:br>
              <a:rPr lang="en-US" sz="3200" dirty="0" smtClean="0">
                <a:latin typeface="Arial Rounded MT Bold" panose="020F0704030504030204" pitchFamily="34" charset="0"/>
              </a:rPr>
            </a:br>
            <a:r>
              <a:rPr lang="en-US" sz="3200" dirty="0" smtClean="0">
                <a:latin typeface="Arial Rounded MT Bold" panose="020F0704030504030204" pitchFamily="34" charset="0"/>
              </a:rPr>
              <a:t>menstrual </a:t>
            </a:r>
            <a:r>
              <a:rPr lang="en-US" sz="3200" dirty="0">
                <a:latin typeface="Arial Rounded MT Bold" panose="020F0704030504030204" pitchFamily="34" charset="0"/>
              </a:rPr>
              <a:t>bleeding</a:t>
            </a:r>
            <a:r>
              <a:rPr lang="en-US" sz="3200" dirty="0" smtClean="0">
                <a:latin typeface="Arial Rounded MT Bold" panose="020F0704030504030204" pitchFamily="34" charset="0"/>
              </a:rPr>
              <a:t>.</a:t>
            </a:r>
            <a:br>
              <a:rPr lang="en-US" sz="3200" dirty="0" smtClean="0">
                <a:latin typeface="Arial Rounded MT Bold" panose="020F0704030504030204" pitchFamily="34" charset="0"/>
              </a:rPr>
            </a:br>
            <a:r>
              <a:rPr lang="en-US" sz="3200" dirty="0">
                <a:latin typeface="Arial Rounded MT Bold" panose="020F0704030504030204" pitchFamily="34" charset="0"/>
              </a:rPr>
              <a:t/>
            </a:r>
            <a:br>
              <a:rPr lang="en-US" sz="3200" dirty="0">
                <a:latin typeface="Arial Rounded MT Bold" panose="020F0704030504030204" pitchFamily="34" charset="0"/>
              </a:rPr>
            </a:br>
            <a:r>
              <a:rPr lang="en-US" sz="3200" b="1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Oligomenorrhea</a:t>
            </a:r>
            <a:r>
              <a:rPr lang="en-US" sz="3200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200" dirty="0">
                <a:latin typeface="Arial Rounded MT Bold" panose="020F0704030504030204" pitchFamily="34" charset="0"/>
              </a:rPr>
              <a:t>– Infrequent menstruation, </a:t>
            </a:r>
            <a:r>
              <a:rPr lang="en-US" sz="3200" dirty="0" smtClean="0">
                <a:latin typeface="Arial Rounded MT Bold" panose="020F0704030504030204" pitchFamily="34" charset="0"/>
              </a:rPr>
              <a:t/>
            </a:r>
            <a:br>
              <a:rPr lang="en-US" sz="3200" dirty="0" smtClean="0">
                <a:latin typeface="Arial Rounded MT Bold" panose="020F0704030504030204" pitchFamily="34" charset="0"/>
              </a:rPr>
            </a:br>
            <a:r>
              <a:rPr lang="en-US" sz="3200" dirty="0" smtClean="0">
                <a:latin typeface="Arial Rounded MT Bold" panose="020F0704030504030204" pitchFamily="34" charset="0"/>
              </a:rPr>
              <a:t>typically </a:t>
            </a:r>
            <a:r>
              <a:rPr lang="en-US" sz="3200" dirty="0">
                <a:latin typeface="Arial Rounded MT Bold" panose="020F0704030504030204" pitchFamily="34" charset="0"/>
              </a:rPr>
              <a:t>more than </a:t>
            </a:r>
            <a:r>
              <a:rPr lang="en-US" sz="3200" dirty="0" smtClean="0">
                <a:latin typeface="Arial Rounded MT Bold" panose="020F0704030504030204" pitchFamily="34" charset="0"/>
              </a:rPr>
              <a:t>35 </a:t>
            </a:r>
            <a:r>
              <a:rPr lang="en-US" sz="3200" dirty="0">
                <a:latin typeface="Arial Rounded MT Bold" panose="020F0704030504030204" pitchFamily="34" charset="0"/>
              </a:rPr>
              <a:t>days between periods</a:t>
            </a:r>
            <a:r>
              <a:rPr lang="en-US" sz="3200" dirty="0" smtClean="0">
                <a:latin typeface="Arial Rounded MT Bold" panose="020F0704030504030204" pitchFamily="34" charset="0"/>
              </a:rPr>
              <a:t>.</a:t>
            </a:r>
            <a:br>
              <a:rPr lang="en-US" sz="3200" dirty="0" smtClean="0">
                <a:latin typeface="Arial Rounded MT Bold" panose="020F0704030504030204" pitchFamily="34" charset="0"/>
              </a:rPr>
            </a:br>
            <a:r>
              <a:rPr lang="en-US" sz="3200" dirty="0">
                <a:latin typeface="Arial Rounded MT Bold" panose="020F0704030504030204" pitchFamily="34" charset="0"/>
              </a:rPr>
              <a:t/>
            </a:r>
            <a:br>
              <a:rPr lang="en-US" sz="3200" dirty="0">
                <a:latin typeface="Arial Rounded MT Bold" panose="020F0704030504030204" pitchFamily="34" charset="0"/>
              </a:rPr>
            </a:br>
            <a:r>
              <a:rPr lang="en-US" sz="3200" b="1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Polymenorrhea</a:t>
            </a:r>
            <a:r>
              <a:rPr lang="en-US" sz="3200" dirty="0">
                <a:latin typeface="Arial Rounded MT Bold" panose="020F0704030504030204" pitchFamily="34" charset="0"/>
              </a:rPr>
              <a:t> – Frequent menstruation, typically less than 21 days between periods</a:t>
            </a:r>
            <a:r>
              <a:rPr lang="en-US" sz="3200" dirty="0" smtClean="0">
                <a:latin typeface="Arial Rounded MT Bold" panose="020F0704030504030204" pitchFamily="34" charset="0"/>
              </a:rPr>
              <a:t>.</a:t>
            </a:r>
            <a:br>
              <a:rPr lang="en-US" sz="3200" dirty="0" smtClean="0">
                <a:latin typeface="Arial Rounded MT Bold" panose="020F0704030504030204" pitchFamily="34" charset="0"/>
              </a:rPr>
            </a:br>
            <a:r>
              <a:rPr lang="en-US" sz="3200" dirty="0">
                <a:latin typeface="Arial Rounded MT Bold" panose="020F0704030504030204" pitchFamily="34" charset="0"/>
              </a:rPr>
              <a:t/>
            </a:r>
            <a:br>
              <a:rPr lang="en-US" sz="3200" dirty="0">
                <a:latin typeface="Arial Rounded MT Bold" panose="020F0704030504030204" pitchFamily="34" charset="0"/>
              </a:rPr>
            </a:br>
            <a:r>
              <a:rPr lang="en-US" sz="3200" b="1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Metrorrhagia</a:t>
            </a:r>
            <a:r>
              <a:rPr lang="en-US" sz="3200" dirty="0">
                <a:latin typeface="Arial Rounded MT Bold" panose="020F0704030504030204" pitchFamily="34" charset="0"/>
              </a:rPr>
              <a:t> – Bleeding between periods or irregular bleeding.</a:t>
            </a:r>
            <a:br>
              <a:rPr lang="en-US" sz="3200" dirty="0">
                <a:latin typeface="Arial Rounded MT Bold" panose="020F0704030504030204" pitchFamily="34" charset="0"/>
              </a:rPr>
            </a:br>
            <a:r>
              <a:rPr lang="en-US" sz="3200" dirty="0">
                <a:latin typeface="Arial Rounded MT Bold" panose="020F0704030504030204" pitchFamily="34" charset="0"/>
              </a:rPr>
              <a:t/>
            </a:r>
            <a:br>
              <a:rPr lang="en-US" sz="3200" dirty="0">
                <a:latin typeface="Arial Rounded MT Bold" panose="020F0704030504030204" pitchFamily="34" charset="0"/>
              </a:rPr>
            </a:br>
            <a:endParaRPr lang="en-US" sz="3200" dirty="0"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2792" y="5821590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0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712" y="159063"/>
            <a:ext cx="10515600" cy="5403663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Arial Rounded MT Bold" panose="020F0704030504030204" pitchFamily="34" charset="0"/>
              </a:rPr>
              <a:t>Major Causes of Disorders</a:t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sz="4000" dirty="0">
                <a:solidFill>
                  <a:schemeClr val="tx1"/>
                </a:solidFill>
              </a:rPr>
              <a:t>1. </a:t>
            </a:r>
            <a:r>
              <a:rPr lang="en-US" sz="4000" b="1" dirty="0">
                <a:solidFill>
                  <a:srgbClr val="0070C0"/>
                </a:solidFill>
              </a:rPr>
              <a:t>Hormonal </a:t>
            </a:r>
            <a:r>
              <a:rPr lang="en-US" sz="4000" b="1" dirty="0" smtClean="0">
                <a:solidFill>
                  <a:srgbClr val="0070C0"/>
                </a:solidFill>
              </a:rPr>
              <a:t>Imbalances</a:t>
            </a:r>
            <a:r>
              <a:rPr lang="en-US" sz="4000" dirty="0" smtClean="0">
                <a:solidFill>
                  <a:schemeClr val="tx1"/>
                </a:solidFill>
              </a:rPr>
              <a:t/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 smtClean="0">
                <a:solidFill>
                  <a:schemeClr val="tx1"/>
                </a:solidFill>
              </a:rPr>
              <a:t>	</a:t>
            </a:r>
            <a:r>
              <a:rPr lang="en-US" b="1" dirty="0" smtClean="0">
                <a:solidFill>
                  <a:srgbClr val="FF0000"/>
                </a:solidFill>
              </a:rPr>
              <a:t>Hormonal </a:t>
            </a:r>
            <a:r>
              <a:rPr lang="en-US" b="1" dirty="0">
                <a:solidFill>
                  <a:srgbClr val="FF0000"/>
                </a:solidFill>
              </a:rPr>
              <a:t>irregularities: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Fluctuations in hormones, such as estrogen and progesterone, can disrupt the menstrual cycle, leading to irregular periods, heavy bleeding, or painful cramps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 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   </a:t>
            </a:r>
            <a:r>
              <a:rPr lang="en-US" b="1" dirty="0" smtClean="0">
                <a:solidFill>
                  <a:srgbClr val="FF0000"/>
                </a:solidFill>
              </a:rPr>
              <a:t>Hypothalamic-pituitary-ovarian </a:t>
            </a:r>
            <a:r>
              <a:rPr lang="en-US" b="1" dirty="0">
                <a:solidFill>
                  <a:srgbClr val="FF0000"/>
                </a:solidFill>
              </a:rPr>
              <a:t>axis: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This axis regulates the menstrual cycle. Disruptions can lead to amenorrhea (absence of periods) or irregular periods.</a:t>
            </a:r>
            <a:r>
              <a:rPr lang="en-US" dirty="0"/>
              <a:t> </a:t>
            </a:r>
            <a:br>
              <a:rPr lang="en-US" dirty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latin typeface="Arial Rounded MT Bold" panose="020F0704030504030204" pitchFamily="34" charset="0"/>
              </a:rPr>
              <a:t/>
            </a:r>
            <a:br>
              <a:rPr lang="en-US" sz="4000" dirty="0">
                <a:latin typeface="Arial Rounded MT Bold" panose="020F0704030504030204" pitchFamily="34" charset="0"/>
              </a:rPr>
            </a:br>
            <a:r>
              <a:rPr lang="en-US" sz="4000" dirty="0" smtClean="0"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sz="4000" dirty="0">
                <a:latin typeface="Arial Rounded MT Bold" panose="020F0704030504030204" pitchFamily="34" charset="0"/>
              </a:rPr>
              <a:t/>
            </a:r>
            <a:br>
              <a:rPr lang="en-US" sz="4000" dirty="0">
                <a:latin typeface="Arial Rounded MT Bold" panose="020F0704030504030204" pitchFamily="34" charset="0"/>
              </a:rPr>
            </a:br>
            <a:r>
              <a:rPr lang="en-US" sz="4000" dirty="0" smtClean="0">
                <a:latin typeface="Arial Rounded MT Bold" panose="020F0704030504030204" pitchFamily="34" charset="0"/>
              </a:rPr>
              <a:t> </a:t>
            </a:r>
            <a:endParaRPr lang="en-US" sz="4000" dirty="0"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5672" y="5821590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33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22" y="3121114"/>
            <a:ext cx="7259458" cy="31756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574249" cy="1320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2. Underlying Health Conditions: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>
                <a:solidFill>
                  <a:srgbClr val="FF0000"/>
                </a:solidFill>
              </a:rPr>
              <a:t>Polycystic </a:t>
            </a:r>
            <a:r>
              <a:rPr lang="en-US" b="1" dirty="0">
                <a:solidFill>
                  <a:srgbClr val="FF0000"/>
                </a:solidFill>
              </a:rPr>
              <a:t>Ovary Syndrome (PCOS):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PCOS is a hormonal disorder characterized by irregular periods, cysts on the ovaries, and high levels of androgens. </a:t>
            </a:r>
            <a:b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466362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1140" y="5924282"/>
            <a:ext cx="1263266" cy="93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275439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412" y="735169"/>
            <a:ext cx="4813788" cy="5562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8266" y="746363"/>
            <a:ext cx="48939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Rounded MT Bold" panose="020F0704030504030204" pitchFamily="34" charset="0"/>
              </a:rPr>
              <a:t>Is a </a:t>
            </a:r>
            <a:r>
              <a:rPr lang="en-US" sz="3200" dirty="0">
                <a:latin typeface="Arial Rounded MT Bold" panose="020F0704030504030204" pitchFamily="34" charset="0"/>
              </a:rPr>
              <a:t>condition where tissue similar to the lining of the uterus (the endometrium) grows outside the uterus, most often in the pelvic area, but can occur elsewhere in the </a:t>
            </a:r>
            <a:r>
              <a:rPr lang="en-US" sz="3200" dirty="0" smtClean="0">
                <a:latin typeface="Arial Rounded MT Bold" panose="020F0704030504030204" pitchFamily="34" charset="0"/>
              </a:rPr>
              <a:t>body. It is responsible for about 50% infertility cases</a:t>
            </a:r>
            <a:endParaRPr lang="en-US" sz="3200" dirty="0">
              <a:latin typeface="Arial Rounded MT Bold" panose="020F07040305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6096" y="5821251"/>
            <a:ext cx="4144104" cy="4765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0645"/>
            <a:ext cx="8596668" cy="1129048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Endometriosis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370" y="5831080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0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249" y="2215812"/>
            <a:ext cx="6334812" cy="40210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462891" cy="1320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Uterine Fibroids: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These benign growths in the uterine wall can cause heavy bleeding, prolonged periods, and pelvic pain.</a:t>
            </a:r>
            <a:r>
              <a:rPr lang="en-US" dirty="0"/>
              <a:t> </a:t>
            </a:r>
            <a:br>
              <a:rPr lang="en-US" dirty="0"/>
            </a:b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363334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061" y="6160492"/>
            <a:ext cx="943686" cy="69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0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43196" cy="1320800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Pelvic Inflammatory Disease (PID):</a:t>
            </a:r>
            <a:r>
              <a:rPr lang="en-US" sz="4000" dirty="0">
                <a:solidFill>
                  <a:srgbClr val="FF0000"/>
                </a:solidFill>
              </a:rPr>
              <a:t/>
            </a:r>
            <a:br>
              <a:rPr lang="en-US" sz="4000" dirty="0">
                <a:solidFill>
                  <a:srgbClr val="FF0000"/>
                </a:solidFill>
              </a:rPr>
            </a:b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This infection of the reproductive organs can cause irregular periods, pain, and fever. 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b="1" dirty="0">
                <a:solidFill>
                  <a:srgbClr val="FF0000"/>
                </a:solidFill>
              </a:rPr>
              <a:t>Thyroid Disorders:</a:t>
            </a:r>
            <a:r>
              <a:rPr lang="en-US" sz="4000" dirty="0">
                <a:solidFill>
                  <a:srgbClr val="FF0000"/>
                </a:solidFill>
              </a:rPr>
              <a:t/>
            </a:r>
            <a:br>
              <a:rPr lang="en-US" sz="4000" dirty="0">
                <a:solidFill>
                  <a:srgbClr val="FF0000"/>
                </a:solidFill>
              </a:rPr>
            </a:b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Both hypothyroidism and hyperthyroidism can affect the menstrual cycle.</a:t>
            </a:r>
            <a:r>
              <a:rPr lang="en-US" sz="4000" dirty="0"/>
              <a:t> </a:t>
            </a:r>
            <a:br>
              <a:rPr lang="en-US" sz="4000" dirty="0"/>
            </a:b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352674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5671" y="5834469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4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599"/>
            <a:ext cx="9625765" cy="1644203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Bleeding Disorders: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Conditions like von </a:t>
            </a:r>
            <a:r>
              <a:rPr lang="en-US" dirty="0" err="1">
                <a:solidFill>
                  <a:schemeClr val="tx1"/>
                </a:solidFill>
                <a:latin typeface="Arial Rounded MT Bold" panose="020F0704030504030204" pitchFamily="34" charset="0"/>
              </a:rPr>
              <a:t>Willebrand</a:t>
            </a: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 disease can cause heavy or prolonged bleeding.</a:t>
            </a:r>
            <a:r>
              <a:rPr lang="en-US" dirty="0"/>
              <a:t> </a:t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>
                <a:solidFill>
                  <a:srgbClr val="FF0000"/>
                </a:solidFill>
              </a:rPr>
              <a:t>Cancer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Uterine or ovarian cancer can lead to irregular bleeding or changes in the menstrual cycle. 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3" y="6170111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8550" y="5834469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327025"/>
            <a:ext cx="10153650" cy="564571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Menstruation Care in </a:t>
            </a:r>
            <a:r>
              <a:rPr lang="en-US" sz="4400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Puberty</a:t>
            </a:r>
            <a:r>
              <a:rPr lang="en-US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/>
            </a:r>
            <a:br>
              <a:rPr lang="en-US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</a:br>
            <a:r>
              <a:rPr lang="en-US" dirty="0">
                <a:latin typeface="Arial Rounded MT Bold" panose="020F0704030504030204" pitchFamily="34" charset="0"/>
              </a:rPr>
              <a:t/>
            </a:r>
            <a:br>
              <a:rPr lang="en-US" dirty="0">
                <a:latin typeface="Arial Rounded MT Bold" panose="020F0704030504030204" pitchFamily="34" charset="0"/>
              </a:rPr>
            </a:br>
            <a:r>
              <a:rPr lang="en-US" sz="5300" dirty="0" smtClean="0">
                <a:latin typeface="Arial Rounded MT Bold" panose="020F0704030504030204" pitchFamily="34" charset="0"/>
              </a:rPr>
              <a:t>Proper </a:t>
            </a:r>
            <a:r>
              <a:rPr lang="en-US" sz="5300" dirty="0">
                <a:latin typeface="Arial Rounded MT Bold" panose="020F0704030504030204" pitchFamily="34" charset="0"/>
              </a:rPr>
              <a:t>care during menstruation </a:t>
            </a:r>
            <a:r>
              <a:rPr lang="en-US" sz="5300" dirty="0" smtClean="0">
                <a:latin typeface="Arial Rounded MT Bold" panose="020F0704030504030204" pitchFamily="34" charset="0"/>
              </a:rPr>
              <a:t/>
            </a:r>
            <a:br>
              <a:rPr lang="en-US" sz="5300" dirty="0" smtClean="0">
                <a:latin typeface="Arial Rounded MT Bold" panose="020F0704030504030204" pitchFamily="34" charset="0"/>
              </a:rPr>
            </a:br>
            <a:r>
              <a:rPr lang="en-US" sz="5300" dirty="0" smtClean="0">
                <a:latin typeface="Arial Rounded MT Bold" panose="020F0704030504030204" pitchFamily="34" charset="0"/>
              </a:rPr>
              <a:t>is </a:t>
            </a:r>
            <a:r>
              <a:rPr lang="en-US" sz="5300" dirty="0">
                <a:latin typeface="Arial Rounded MT Bold" panose="020F0704030504030204" pitchFamily="34" charset="0"/>
              </a:rPr>
              <a:t>important for </a:t>
            </a:r>
            <a:r>
              <a:rPr lang="en-US" sz="5300" dirty="0" smtClean="0">
                <a:latin typeface="Arial Rounded MT Bold" panose="020F0704030504030204" pitchFamily="34" charset="0"/>
              </a:rPr>
              <a:t/>
            </a:r>
            <a:br>
              <a:rPr lang="en-US" sz="5300" dirty="0" smtClean="0">
                <a:latin typeface="Arial Rounded MT Bold" panose="020F0704030504030204" pitchFamily="34" charset="0"/>
              </a:rPr>
            </a:br>
            <a:r>
              <a:rPr lang="en-US" sz="5300" dirty="0" smtClean="0">
                <a:latin typeface="Arial Rounded MT Bold" panose="020F0704030504030204" pitchFamily="34" charset="0"/>
              </a:rPr>
              <a:t>			- hygiene</a:t>
            </a:r>
            <a:br>
              <a:rPr lang="en-US" sz="5300" dirty="0" smtClean="0">
                <a:latin typeface="Arial Rounded MT Bold" panose="020F0704030504030204" pitchFamily="34" charset="0"/>
              </a:rPr>
            </a:br>
            <a:r>
              <a:rPr lang="en-US" sz="5300" dirty="0" smtClean="0">
                <a:latin typeface="Arial Rounded MT Bold" panose="020F0704030504030204" pitchFamily="34" charset="0"/>
              </a:rPr>
              <a:t>			- comfort</a:t>
            </a:r>
            <a:br>
              <a:rPr lang="en-US" sz="5300" dirty="0" smtClean="0">
                <a:latin typeface="Arial Rounded MT Bold" panose="020F0704030504030204" pitchFamily="34" charset="0"/>
              </a:rPr>
            </a:br>
            <a:r>
              <a:rPr lang="en-US" sz="5300" dirty="0" smtClean="0">
                <a:latin typeface="Arial Rounded MT Bold" panose="020F0704030504030204" pitchFamily="34" charset="0"/>
              </a:rPr>
              <a:t>			- health</a:t>
            </a:r>
            <a:r>
              <a:rPr lang="en-US" sz="5300" dirty="0">
                <a:latin typeface="Arial Rounded MT Bold" panose="020F0704030504030204" pitchFamily="34" charset="0"/>
              </a:rPr>
              <a:t/>
            </a:r>
            <a:br>
              <a:rPr lang="en-US" sz="5300" dirty="0">
                <a:latin typeface="Arial Rounded MT Bold" panose="020F0704030504030204" pitchFamily="34" charset="0"/>
              </a:rPr>
            </a:br>
            <a:endParaRPr lang="en-US" sz="5300" dirty="0"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(C) Star Women Innitiative 2025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8550" y="5834469"/>
            <a:ext cx="140220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3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038" y="5834469"/>
            <a:ext cx="1402202" cy="1036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458" y="3592015"/>
            <a:ext cx="4222645" cy="2809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7886"/>
            <a:ext cx="4222645" cy="3439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1449" y="1138962"/>
            <a:ext cx="8306994" cy="4048121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                                    Hygiene:</a:t>
            </a:r>
            <a:r>
              <a:rPr lang="en-US" dirty="0">
                <a:latin typeface="Arial Rounded MT Bold" panose="020F0704030504030204" pitchFamily="34" charset="0"/>
              </a:rPr>
              <a:t/>
            </a:r>
            <a:br>
              <a:rPr lang="en-US" dirty="0">
                <a:latin typeface="Arial Rounded MT Bold" panose="020F0704030504030204" pitchFamily="34" charset="0"/>
              </a:rPr>
            </a:br>
            <a:r>
              <a:rPr lang="en-US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Regular Changing of Sanitary Products: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        Pads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, tampons, or menstrual cups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    </a:t>
            </a:r>
            <a:b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      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should 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be changed every 4 to 6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      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hours 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 prevent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infections 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and bad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       </a:t>
            </a:r>
            <a:r>
              <a:rPr lang="en-US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odor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.</a:t>
            </a:r>
            <a:b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endParaRPr lang="en-US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227169"/>
            <a:ext cx="6297612" cy="365125"/>
          </a:xfrm>
        </p:spPr>
        <p:txBody>
          <a:bodyPr/>
          <a:lstStyle/>
          <a:p>
            <a:r>
              <a:rPr lang="en-US" smtClean="0">
                <a:solidFill>
                  <a:srgbClr val="00B0F0"/>
                </a:solidFill>
              </a:rPr>
              <a:t>(C) Star Women Innitiative 2025</a:t>
            </a:r>
            <a:endParaRPr lang="en-US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0"/>
            <a:ext cx="70705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rgbClr val="FF0000"/>
                </a:solidFill>
                <a:latin typeface="Arial Rounded MT Bold" panose="020F0704030504030204" pitchFamily="34" charset="0"/>
              </a:rPr>
              <a:t>Menstruation Care</a:t>
            </a:r>
            <a:endParaRPr lang="en-US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5614538" y="5850242"/>
            <a:ext cx="153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Rounded MT Bold" panose="020F0704030504030204" pitchFamily="34" charset="0"/>
              </a:rPr>
              <a:t>Tampon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8290" y="3570682"/>
            <a:ext cx="153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Rounded MT Bold" panose="020F0704030504030204" pitchFamily="34" charset="0"/>
              </a:rPr>
              <a:t>Pad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97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960" y="5936817"/>
            <a:ext cx="1246307" cy="9211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821" y="2756079"/>
            <a:ext cx="6487522" cy="36330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808" y="285750"/>
            <a:ext cx="10330749" cy="13208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Washing genitals:</a:t>
            </a:r>
            <a:r>
              <a:rPr lang="en-US" sz="40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Clean the genital area daily with mild soap and water. Avoid harsh soaps or douching, as they can cause irritation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.</a:t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>
                <a:latin typeface="Arial Rounded MT Bold" panose="020F0704030504030204" pitchFamily="34" charset="0"/>
              </a:rPr>
              <a:t/>
            </a:r>
            <a:br>
              <a:rPr lang="en-US" sz="4000" dirty="0">
                <a:latin typeface="Arial Rounded MT Bold" panose="020F0704030504030204" pitchFamily="34" charset="0"/>
              </a:rPr>
            </a:br>
            <a:r>
              <a:rPr lang="en-US" sz="40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Hand Washing:</a:t>
            </a:r>
            <a:r>
              <a:rPr lang="en-US" sz="4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000" dirty="0" smtClean="0"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Always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wash hands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before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and after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changing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menstrual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products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.</a:t>
            </a:r>
            <a:b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</a:br>
            <a:endParaRPr lang="en-US" sz="40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67808" y="6389092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8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2328" y="5997291"/>
            <a:ext cx="1181912" cy="8735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12946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Use of Appropriate Products</a:t>
            </a:r>
            <a:r>
              <a:rPr lang="en-US" sz="44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:</a:t>
            </a:r>
            <a:br>
              <a:rPr lang="en-US" sz="44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latin typeface="Arial Rounded MT Bold" panose="020F0704030504030204" pitchFamily="34" charset="0"/>
              </a:rPr>
              <a:t/>
            </a:r>
            <a:br>
              <a:rPr lang="en-US" sz="4400" dirty="0">
                <a:latin typeface="Arial Rounded MT Bold" panose="020F0704030504030204" pitchFamily="34" charset="0"/>
              </a:rPr>
            </a:b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Choose comfortable and absorbent </a:t>
            </a:r>
            <a:r>
              <a:rPr lang="en-US" sz="4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/>
            </a:r>
            <a:br>
              <a:rPr lang="en-US" sz="4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sz="4400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sanitary </a:t>
            </a: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pads or tampons.</a:t>
            </a:r>
            <a:b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latin typeface="Arial Rounded MT Bold" panose="020F0704030504030204" pitchFamily="34" charset="0"/>
              </a:rPr>
              <a:t/>
            </a:r>
            <a:br>
              <a:rPr lang="en-US" sz="4400" dirty="0">
                <a:latin typeface="Arial Rounded MT Bold" panose="020F0704030504030204" pitchFamily="34" charset="0"/>
              </a:rPr>
            </a:br>
            <a:endParaRPr lang="en-US" sz="4400" dirty="0"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64455" y="6273181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3221598"/>
            <a:ext cx="4071317" cy="28197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382" y="3221598"/>
            <a:ext cx="4034662" cy="281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84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" y="2276229"/>
            <a:ext cx="6452315" cy="3330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8" y="149288"/>
            <a:ext cx="10515600" cy="5457451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Tracking the Cycle:</a:t>
            </a:r>
            <a:r>
              <a:rPr lang="en-US" dirty="0">
                <a:solidFill>
                  <a:srgbClr val="FF0000"/>
                </a:solidFill>
                <a:latin typeface="Arial Rounded MT Bold" panose="020F0704030504030204" pitchFamily="34" charset="0"/>
              </a:rPr>
              <a:t/>
            </a:r>
            <a:br>
              <a:rPr lang="en-US" dirty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Keeping track of the menstrual cycle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helps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predict periods and manage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symptoms.</a:t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/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                                      Understanding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the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/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                                    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cycle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can also indicate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if </a:t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                                    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something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is irregular or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b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                                         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unusual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.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535" y="5870183"/>
            <a:ext cx="1336460" cy="98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0051" y="5895941"/>
            <a:ext cx="1336460" cy="9878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77" y="3633942"/>
            <a:ext cx="2703634" cy="27036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3" y="94669"/>
            <a:ext cx="10515600" cy="5659157"/>
          </a:xfrm>
        </p:spPr>
        <p:txBody>
          <a:bodyPr>
            <a:normAutofit/>
          </a:bodyPr>
          <a:lstStyle/>
          <a:p>
            <a:pPr lvl="0"/>
            <a:r>
              <a:rPr lang="en-US" sz="3200" b="1" dirty="0">
                <a:solidFill>
                  <a:srgbClr val="FF0000"/>
                </a:solidFill>
              </a:rPr>
              <a:t>Managing Discomfort: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>
                <a:solidFill>
                  <a:schemeClr val="tx1"/>
                </a:solidFill>
              </a:rPr>
              <a:t>Use warm compresses or mild painkillers (like ibuprofen) for cramps.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3200" dirty="0" smtClean="0">
                <a:solidFill>
                  <a:schemeClr val="tx1"/>
                </a:solidFill>
              </a:rPr>
              <a:t/>
            </a:r>
            <a:br>
              <a:rPr lang="en-US" sz="3200" dirty="0" smtClean="0">
                <a:solidFill>
                  <a:schemeClr val="tx1"/>
                </a:solidFill>
              </a:rPr>
            </a:br>
            <a:r>
              <a:rPr lang="en-US" sz="3200" dirty="0" smtClean="0">
                <a:solidFill>
                  <a:schemeClr val="tx1"/>
                </a:solidFill>
              </a:rPr>
              <a:t>Maintain </a:t>
            </a:r>
            <a:r>
              <a:rPr lang="en-US" sz="3200" dirty="0">
                <a:solidFill>
                  <a:schemeClr val="tx1"/>
                </a:solidFill>
              </a:rPr>
              <a:t>a healthy diet and drink plenty of water.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3200" dirty="0">
                <a:solidFill>
                  <a:schemeClr val="tx1"/>
                </a:solidFill>
              </a:rPr>
              <a:t>Rest adequately and avoid heavy physical strain if feeling weak.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337576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16" y="4084762"/>
            <a:ext cx="3348520" cy="18284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942" y="4113708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9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0051" y="5895941"/>
            <a:ext cx="1336460" cy="9878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942" y="538515"/>
            <a:ext cx="5750008" cy="49865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56538" cy="5712946"/>
          </a:xfrm>
        </p:spPr>
        <p:txBody>
          <a:bodyPr>
            <a:normAutofit/>
          </a:bodyPr>
          <a:lstStyle/>
          <a:p>
            <a:pPr lvl="0"/>
            <a:r>
              <a:rPr lang="en-US" b="1" dirty="0">
                <a:solidFill>
                  <a:srgbClr val="FF0000"/>
                </a:solidFill>
              </a:rPr>
              <a:t>Emotional Care: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02060"/>
                </a:solidFill>
              </a:rPr>
              <a:t>Hormonal changes during menstruation can affect mood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/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Support from family or friends can help manage emotional ups and downs.</a:t>
            </a:r>
            <a:br>
              <a:rPr lang="en-US" dirty="0">
                <a:solidFill>
                  <a:srgbClr val="002060"/>
                </a:solidFill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7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57" y="1538035"/>
            <a:ext cx="5249105" cy="46858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03225"/>
            <a:ext cx="11636063" cy="5511240"/>
          </a:xfrm>
        </p:spPr>
        <p:txBody>
          <a:bodyPr>
            <a:normAutofit fontScale="90000"/>
          </a:bodyPr>
          <a:lstStyle/>
          <a:p>
            <a:pPr lvl="0"/>
            <a:r>
              <a:rPr lang="en-US" sz="44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When to See a </a:t>
            </a:r>
            <a:r>
              <a:rPr lang="en-US" sz="4400" b="1" dirty="0" smtClean="0">
                <a:solidFill>
                  <a:srgbClr val="002060"/>
                </a:solidFill>
                <a:latin typeface="Arial Rounded MT Bold" panose="020F0704030504030204" pitchFamily="34" charset="0"/>
              </a:rPr>
              <a:t>Doctor</a:t>
            </a:r>
            <a:r>
              <a:rPr lang="en-US" sz="4400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/>
            </a:r>
            <a:br>
              <a:rPr lang="en-US" sz="4400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latin typeface="Arial Rounded MT Bold" panose="020F0704030504030204" pitchFamily="34" charset="0"/>
              </a:rPr>
              <a:t/>
            </a:r>
            <a:br>
              <a:rPr lang="en-US" sz="4400" dirty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 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If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periods are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</a:t>
            </a:r>
            <a:b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excessively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painful,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/>
            </a:r>
            <a:b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very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heavy, irregular for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b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long periods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, or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b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accompanied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by other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/>
            </a:r>
            <a:b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                          </a:t>
            </a:r>
            <a:r>
              <a:rPr lang="en-US" sz="4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unusual </a:t>
            </a:r>
            <a: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symptoms.</a:t>
            </a:r>
            <a:br>
              <a:rPr lang="en-US" sz="4400" dirty="0">
                <a:solidFill>
                  <a:srgbClr val="FF0000"/>
                </a:solidFill>
                <a:latin typeface="Arial Rounded MT Bold" panose="020F0704030504030204" pitchFamily="34" charset="0"/>
              </a:rPr>
            </a:br>
            <a:endParaRPr lang="en-US" sz="44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51576" y="6405785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5655" y="5769735"/>
            <a:ext cx="1507209" cy="111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5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57847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Physical </a:t>
            </a:r>
            <a:r>
              <a:rPr lang="en-US" sz="4400" b="1" dirty="0" smtClean="0">
                <a:solidFill>
                  <a:schemeClr val="accent6"/>
                </a:solidFill>
                <a:latin typeface="Arial Rounded MT Bold" panose="020F0704030504030204" pitchFamily="34" charset="0"/>
              </a:rPr>
              <a:t>Discomfort</a:t>
            </a:r>
            <a:r>
              <a:rPr lang="en-US" sz="4400" dirty="0">
                <a:latin typeface="Arial Rounded MT Bold" panose="020F0704030504030204" pitchFamily="34" charset="0"/>
              </a:rPr>
              <a:t/>
            </a:r>
            <a:br>
              <a:rPr lang="en-US" sz="4400" dirty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- Cramps</a:t>
            </a:r>
            <a:r>
              <a:rPr lang="en-US" sz="4400" dirty="0">
                <a:latin typeface="Arial Rounded MT Bold" panose="020F0704030504030204" pitchFamily="34" charset="0"/>
              </a:rPr>
              <a:t>, </a:t>
            </a:r>
            <a:r>
              <a:rPr lang="en-US" sz="4400" dirty="0" smtClean="0">
                <a:latin typeface="Arial Rounded MT Bold" panose="020F0704030504030204" pitchFamily="34" charset="0"/>
              </a:rPr>
              <a:t/>
            </a:r>
            <a:br>
              <a:rPr lang="en-US" sz="4400" dirty="0" smtClean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- headaches</a:t>
            </a:r>
            <a:br>
              <a:rPr lang="en-US" sz="4400" dirty="0" smtClean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- fatigue</a:t>
            </a:r>
            <a:br>
              <a:rPr lang="en-US" sz="4400" dirty="0" smtClean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 </a:t>
            </a:r>
            <a:r>
              <a:rPr lang="en-US" sz="4400" dirty="0">
                <a:latin typeface="Arial Rounded MT Bold" panose="020F0704030504030204" pitchFamily="34" charset="0"/>
              </a:rPr>
              <a:t>can make daily activities difficult.</a:t>
            </a:r>
            <a:br>
              <a:rPr lang="en-US" sz="4400" dirty="0">
                <a:latin typeface="Arial Rounded MT Bold" panose="020F0704030504030204" pitchFamily="34" charset="0"/>
              </a:rPr>
            </a:br>
            <a:r>
              <a:rPr lang="en-US" sz="4400" dirty="0">
                <a:latin typeface="Arial Rounded MT Bold" panose="020F0704030504030204" pitchFamily="34" charset="0"/>
              </a:rPr>
              <a:t>Some experience heavy bleeding </a:t>
            </a:r>
            <a:r>
              <a:rPr lang="en-US" sz="4400" dirty="0" smtClean="0">
                <a:latin typeface="Arial Rounded MT Bold" panose="020F0704030504030204" pitchFamily="34" charset="0"/>
              </a:rPr>
              <a:t/>
            </a:r>
            <a:br>
              <a:rPr lang="en-US" sz="4400" dirty="0" smtClean="0">
                <a:latin typeface="Arial Rounded MT Bold" panose="020F0704030504030204" pitchFamily="34" charset="0"/>
              </a:rPr>
            </a:br>
            <a:r>
              <a:rPr lang="en-US" sz="4400" dirty="0" smtClean="0">
                <a:latin typeface="Arial Rounded MT Bold" panose="020F0704030504030204" pitchFamily="34" charset="0"/>
              </a:rPr>
              <a:t>or </a:t>
            </a:r>
            <a:r>
              <a:rPr lang="en-US" sz="4400" dirty="0">
                <a:latin typeface="Arial Rounded MT Bold" panose="020F0704030504030204" pitchFamily="34" charset="0"/>
              </a:rPr>
              <a:t>irregular cycles, adding to discomfort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74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7182" y="6300546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82" y="1"/>
            <a:ext cx="8054542" cy="59736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051" y="5782614"/>
            <a:ext cx="1454936" cy="107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163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84151" y="6459567"/>
            <a:ext cx="6297612" cy="365125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3" y="-1"/>
            <a:ext cx="8139448" cy="64726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5655" y="5769735"/>
            <a:ext cx="1507209" cy="111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360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 smtClean="0"/>
              <a:t>Questions</a:t>
            </a:r>
            <a:endParaRPr lang="en-US" sz="72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(C) Star Women </a:t>
            </a:r>
            <a:r>
              <a:rPr lang="en-US" dirty="0" err="1" smtClean="0">
                <a:solidFill>
                  <a:srgbClr val="00B0F0"/>
                </a:solidFill>
              </a:rPr>
              <a:t>Innitiative</a:t>
            </a:r>
            <a:r>
              <a:rPr lang="en-US" dirty="0" smtClean="0">
                <a:solidFill>
                  <a:srgbClr val="00B0F0"/>
                </a:solidFill>
              </a:rPr>
              <a:t> 2025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97" y="1930400"/>
            <a:ext cx="3012542" cy="4021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165" y="5742335"/>
            <a:ext cx="151193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8490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455</TotalTime>
  <Words>320</Words>
  <Application>Microsoft Office PowerPoint</Application>
  <PresentationFormat>Widescreen</PresentationFormat>
  <Paragraphs>50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Arial Rounded MT Bold</vt:lpstr>
      <vt:lpstr>Calibri</vt:lpstr>
      <vt:lpstr>Trebuchet MS</vt:lpstr>
      <vt:lpstr>Wingdings 3</vt:lpstr>
      <vt:lpstr>Facet</vt:lpstr>
      <vt:lpstr>Topic: MENSTRUATION </vt:lpstr>
      <vt:lpstr>Normal cycle of  menstruation last for 21-35 days with the average of 28 days Bleeding duration of 2-7 days with mild pains </vt:lpstr>
      <vt:lpstr>Disorders in menstruation  Amenorrhea  (a) Primary - a girl has no periods at the           age of 13-15years   (b)Secondary-one does not have periods           for more than 3-6month  </vt:lpstr>
      <vt:lpstr>Dysmenorrhea  Painful menstruation, often with cramps in the lower abdomen.  Primary : Not linked to any other medical condition.  Secondary : Caused by underlying  conditions    </vt:lpstr>
      <vt:lpstr>Menorrhagia – Excessive or prolonged  menstrual bleeding.  Oligomenorrhea – Infrequent menstruation,  typically more than 35 days between periods.  Polymenorrhea – Frequent menstruation, typically less than 21 days between periods.  Metrorrhagia – Bleeding between periods or irregular bleeding.  </vt:lpstr>
      <vt:lpstr>Major Causes of Disorders 1. Hormonal Imbalances  Hormonal irregularities: Fluctuations in hormones, such as estrogen and progesterone, can disrupt the menstrual cycle, leading to irregular periods, heavy bleeding, or painful cramps.      Hypothalamic-pituitary-ovarian axis: This axis regulates the menstrual cycle. Disruptions can lead to amenorrhea (absence of periods) or irregular periods.       </vt:lpstr>
      <vt:lpstr>2. Underlying Health Conditions:  Polycystic Ovary Syndrome (PCOS): PCOS is a hormonal disorder characterized by irregular periods, cysts on the ovaries, and high levels of androgens.   </vt:lpstr>
      <vt:lpstr>Endometriosis</vt:lpstr>
      <vt:lpstr>Uterine Fibroids: These benign growths in the uterine wall can cause heavy bleeding, prolonged periods, and pelvic pain.  </vt:lpstr>
      <vt:lpstr>Pelvic Inflammatory Disease (PID): This infection of the reproductive organs can cause irregular periods, pain, and fever.   Thyroid Disorders: Both hypothyroidism and hyperthyroidism can affect the menstrual cycle.   </vt:lpstr>
      <vt:lpstr>Bleeding Disorders: Conditions like von Willebrand disease can cause heavy or prolonged bleeding.   Cancer: Uterine or ovarian cancer can lead to irregular bleeding or changes in the menstrual cycle. </vt:lpstr>
      <vt:lpstr>Menstruation Care in Puberty  Proper care during menstruation  is important for     - hygiene    - comfort    - health </vt:lpstr>
      <vt:lpstr>                                    Hygiene: Regular Changing of Sanitary Products:          Pads, tampons, or menstrual cups              should be changed every 4 to 6          hours to prevent infections and bad          odor. </vt:lpstr>
      <vt:lpstr>Washing genitals: Clean the genital area daily with mild soap and water. Avoid harsh soaps or douching, as they can cause irritation.  Hand Washing:  Always wash hands  before and after  changing menstrual  products. </vt:lpstr>
      <vt:lpstr>Use of Appropriate Products:  Choose comfortable and absorbent  sanitary pads or tampons.  </vt:lpstr>
      <vt:lpstr>Tracking the Cycle: Keeping track of the menstrual cycle  helps predict periods and manage  symptoms.                                                    Understanding the                                                    cycle can also indicate if                                                    something is irregular or                                                      unusual. </vt:lpstr>
      <vt:lpstr>Managing Discomfort: Use warm compresses or mild painkillers (like ibuprofen) for cramps.  Maintain a healthy diet and drink plenty of water. Rest adequately and avoid heavy physical strain if feeling weak.</vt:lpstr>
      <vt:lpstr>Emotional Care: Hormonal changes during menstruation can affect mood.  Support from family or friends can help manage emotional ups and downs. </vt:lpstr>
      <vt:lpstr>When to See a Doctor                                     If periods are                                                excessively painful,                                     very heavy, irregular for                                      long periods, or                                      accompanied by other                                      unusual symptoms. </vt:lpstr>
      <vt:lpstr>Physical Discomfort - Cramps,  - headaches - fatigue  can make daily activities difficult. Some experience heavy bleeding  or irregular cycles, adding to discomfort</vt:lpstr>
      <vt:lpstr>PowerPoint Presentation</vt:lpstr>
      <vt:lpstr>PowerPoint Presentation</vt:lpstr>
      <vt:lpstr>Questions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MENESTRATION</dc:title>
  <dc:creator>HELLEN'S PC</dc:creator>
  <cp:lastModifiedBy>Derrick Ngobi </cp:lastModifiedBy>
  <cp:revision>30</cp:revision>
  <dcterms:created xsi:type="dcterms:W3CDTF">2025-06-08T19:00:03Z</dcterms:created>
  <dcterms:modified xsi:type="dcterms:W3CDTF">2025-06-11T02:56:16Z</dcterms:modified>
</cp:coreProperties>
</file>